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3"/>
  </p:notesMasterIdLst>
  <p:sldIdLst>
    <p:sldId id="265" r:id="rId2"/>
    <p:sldId id="294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29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950F-F3C4-48A4-817A-D08EC6F02D8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44BD-0E46-4812-A010-186C0C37D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539" y="62068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000" dirty="0" err="1"/>
              <a:t>ОПГДиУ</a:t>
            </a:r>
            <a:r>
              <a:rPr lang="ru-RU" sz="4000" dirty="0"/>
              <a:t> Тема </a:t>
            </a:r>
            <a:r>
              <a:rPr lang="ru-RU" sz="4000" dirty="0" smtClean="0"/>
              <a:t>9 </a:t>
            </a:r>
            <a:r>
              <a:rPr lang="ru-RU" sz="4000" dirty="0"/>
              <a:t>Лекция </a:t>
            </a:r>
            <a:r>
              <a:rPr lang="ru-RU" sz="4000" dirty="0" smtClean="0"/>
              <a:t>13 </a:t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670943"/>
            <a:ext cx="8455968" cy="14700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5200" dirty="0" smtClean="0"/>
              <a:t> Вертикальная планировка городских территорий</a:t>
            </a:r>
            <a:endParaRPr lang="ru-RU" sz="52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Основные задачи: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создание рельефа, благоприятствующего размещению и строительству зданий и сооружений;</a:t>
            </a:r>
          </a:p>
          <a:p>
            <a:r>
              <a:rPr lang="ru-RU" dirty="0" smtClean="0"/>
              <a:t>- обеспечение нормальных продольных уклонов городских улиц и дорог для удобного и безопасного движения транспорта и пешеходов на территории города;</a:t>
            </a:r>
          </a:p>
          <a:p>
            <a:r>
              <a:rPr lang="ru-RU" dirty="0" smtClean="0"/>
              <a:t>- устройство стока поверхностных вод с помощью водоотводящих открытых и закрытых систем;</a:t>
            </a:r>
          </a:p>
          <a:p>
            <a:r>
              <a:rPr lang="ru-RU" dirty="0" smtClean="0"/>
              <a:t>- выполнение частных задач при проектировании и строительстве жилых районов, микрорайонов и кварталов, включая вертикальную планировку неблагоприятных территорий.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20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00811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При вертикальной планировке территорий жилых кварталов и микрорайонов осуществляется: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24744"/>
            <a:ext cx="8229600" cy="5733255"/>
          </a:xfrm>
        </p:spPr>
        <p:txBody>
          <a:bodyPr>
            <a:normAutofit fontScale="47500" lnSpcReduction="20000"/>
          </a:bodyPr>
          <a:lstStyle/>
          <a:p>
            <a:r>
              <a:rPr lang="ru-RU" sz="4400" dirty="0" smtClean="0"/>
              <a:t>- создание в соответствии с проектом застройки площадок для зданий и сооружений с учетом их конфигурации, назначения и общего композиционного решения планировки и застройки территории;</a:t>
            </a:r>
          </a:p>
          <a:p>
            <a:r>
              <a:rPr lang="ru-RU" sz="4400" dirty="0" smtClean="0"/>
              <a:t>- обеспечение продольных и поперечных уклонов, удобных для безопасного движения транспорта и пешеходов на проездах, тротуарах, пешеходных дорогах и дорожках, площадках различного назначения, а также для использования их в тех или иных целях;</a:t>
            </a:r>
          </a:p>
          <a:p>
            <a:r>
              <a:rPr lang="ru-RU" sz="4400" dirty="0" smtClean="0"/>
              <a:t>- устройство сбора и удаления за пределы кварталов или микрорайонов поверхностных дождевых и талых вод;</a:t>
            </a:r>
          </a:p>
          <a:p>
            <a:r>
              <a:rPr lang="ru-RU" sz="4400" dirty="0" smtClean="0"/>
              <a:t>- размещение на территории квартала или микрорайона избыточных масс грунта, образующихся в результате строительства зданий, сооружений, проездов и подземных коммуникаций, а также при превышении выемок над насыпями в вертикальной планировке территории.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827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748" t="11769" r="9747" b="11863"/>
          <a:stretch>
            <a:fillRect/>
          </a:stretch>
        </p:blipFill>
        <p:spPr bwMode="auto">
          <a:xfrm>
            <a:off x="0" y="980728"/>
            <a:ext cx="91810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860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005" t="10178" r="31215" b="18925"/>
          <a:stretch>
            <a:fillRect/>
          </a:stretch>
        </p:blipFill>
        <p:spPr bwMode="auto">
          <a:xfrm>
            <a:off x="1331640" y="188640"/>
            <a:ext cx="5832648" cy="649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876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G:\Новая папка (2)\090906_02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916697" cy="59375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48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Наиболее часто вертикальная планировка ведется в такой последовательности: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проектирование сети внутриквартальных или </a:t>
            </a:r>
            <a:r>
              <a:rPr lang="ru-RU" dirty="0" err="1" smtClean="0"/>
              <a:t>микрорайонных</a:t>
            </a:r>
            <a:r>
              <a:rPr lang="ru-RU" dirty="0" smtClean="0"/>
              <a:t> проездов с установлением проектных отметок и уклонов по всем проездам с привязкой их в высотном отношении к лоткам прилегающих улиц; </a:t>
            </a:r>
          </a:p>
          <a:p>
            <a:r>
              <a:rPr lang="ru-RU" dirty="0" smtClean="0"/>
              <a:t>проектирование участков территории, ограниченных проездами, отметки которых уже известны, либо проездами и границами квартала или микрорайона; </a:t>
            </a:r>
          </a:p>
          <a:p>
            <a:r>
              <a:rPr lang="ru-RU" dirty="0" smtClean="0"/>
              <a:t>проектирование отметок по зданиям и сооружениям, а также всем элементам территории.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57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dirty="0" smtClean="0"/>
              <a:t>1) проектирование всей поверхности квартала или микрорайона для установления общих принципов организации рельефа и высотного положения территории по отношению к прилегающим улицам;</a:t>
            </a:r>
          </a:p>
          <a:p>
            <a:r>
              <a:rPr lang="ru-RU" dirty="0" smtClean="0"/>
              <a:t>2) проектирование на основании принятой общей схемы вертикальной планировки проездов, площадок и всех элементов территории.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239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9427" t="10178" r="28532" b="30955"/>
          <a:stretch>
            <a:fillRect/>
          </a:stretch>
        </p:blipFill>
        <p:spPr bwMode="auto">
          <a:xfrm>
            <a:off x="629076" y="246859"/>
            <a:ext cx="7975372" cy="6278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2147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0" contrast="40000"/>
          </a:blip>
          <a:srcRect l="49105" t="8587" r="33899" b="67548"/>
          <a:stretch>
            <a:fillRect/>
          </a:stretch>
        </p:blipFill>
        <p:spPr bwMode="auto">
          <a:xfrm>
            <a:off x="827584" y="404664"/>
            <a:ext cx="7488832" cy="591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3673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4060" t="12590" r="51789" b="48456"/>
          <a:stretch>
            <a:fillRect/>
          </a:stretch>
        </p:blipFill>
        <p:spPr bwMode="auto">
          <a:xfrm>
            <a:off x="1187624" y="188640"/>
            <a:ext cx="6984776" cy="6471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5697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904" t="24497" r="34500" b="19818"/>
          <a:stretch>
            <a:fillRect/>
          </a:stretch>
        </p:blipFill>
        <p:spPr bwMode="auto">
          <a:xfrm>
            <a:off x="323528" y="692696"/>
            <a:ext cx="860656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353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904" t="29270" r="50000" b="23000"/>
          <a:stretch>
            <a:fillRect/>
          </a:stretch>
        </p:blipFill>
        <p:spPr bwMode="auto">
          <a:xfrm>
            <a:off x="899592" y="410502"/>
            <a:ext cx="7344816" cy="595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7153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Основные задачи вертикальной планировки территорий зеленых насаждений 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56584"/>
          </a:xfrm>
        </p:spPr>
        <p:txBody>
          <a:bodyPr>
            <a:noAutofit/>
          </a:bodyPr>
          <a:lstStyle/>
          <a:p>
            <a:r>
              <a:rPr lang="ru-RU" sz="2000" dirty="0" smtClean="0"/>
              <a:t>- создание благоприятных условий для общего архитектурно-планировочного решения проектируемой территории;</a:t>
            </a:r>
          </a:p>
          <a:p>
            <a:r>
              <a:rPr lang="ru-RU" sz="2000" dirty="0" smtClean="0"/>
              <a:t>- сбор и удаление избыточных поверхностных вод во избежание чрезмерного увлажнения почвы, повышения уровня грунтовых вод и возможного заболачивания территории;</a:t>
            </a:r>
          </a:p>
          <a:p>
            <a:r>
              <a:rPr lang="ru-RU" sz="2000" dirty="0" smtClean="0"/>
              <a:t>- обеспечение трассирования дорог, дорожек и аллей с уклонами, удобными для движения транспорта или пешеходов;</a:t>
            </a:r>
          </a:p>
          <a:p>
            <a:r>
              <a:rPr lang="ru-RU" sz="2000" dirty="0" smtClean="0"/>
              <a:t>- использование имеющегося почвенного покрова путем сохранения естественного рельефа или в случае изменения естественного рельефа предварительного удаления этого</a:t>
            </a:r>
          </a:p>
          <a:p>
            <a:r>
              <a:rPr lang="ru-RU" sz="2000" dirty="0" smtClean="0"/>
              <a:t>- покрова и последующего использования его при устройстве газонов и цветников, а также при посадке деревьев и кустарников;</a:t>
            </a:r>
          </a:p>
          <a:p>
            <a:r>
              <a:rPr lang="ru-RU" sz="2000" dirty="0" smtClean="0"/>
              <a:t>- создание наилучших условий произрастания насаждений с исключением возможности эрозии почв (размыва, обрушения, выветривания), обеспечения сохранности влаги в почве и т. д.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9883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l="37824" t="9844" r="4065" b="15547"/>
          <a:stretch>
            <a:fillRect/>
          </a:stretch>
        </p:blipFill>
        <p:spPr bwMode="auto">
          <a:xfrm>
            <a:off x="827584" y="504809"/>
            <a:ext cx="7920880" cy="587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3564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4525963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Откос</a:t>
            </a:r>
            <a:r>
              <a:rPr lang="ru-RU" dirty="0" smtClean="0"/>
              <a:t> — это простейший элемент вертикальной планировки территорий при сопряжении поверхностей с перепадом отметок.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43994" t="8485" r="2323" b="13751"/>
          <a:stretch>
            <a:fillRect/>
          </a:stretch>
        </p:blipFill>
        <p:spPr bwMode="auto">
          <a:xfrm>
            <a:off x="2915816" y="2276872"/>
            <a:ext cx="5328592" cy="4339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752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G:\Новая папка (2)\f87e4faee7efc8b13597767313250ac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4654"/>
            <a:ext cx="8136904" cy="61026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898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G:\Новая папка (2)\2088323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08912" cy="6428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9791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1862" t="13489" r="6069" b="15985"/>
          <a:stretch>
            <a:fillRect/>
          </a:stretch>
        </p:blipFill>
        <p:spPr bwMode="auto">
          <a:xfrm>
            <a:off x="1547664" y="404664"/>
            <a:ext cx="626469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512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2068</TotalTime>
  <Words>459</Words>
  <Application>Microsoft Office PowerPoint</Application>
  <PresentationFormat>Экран (4:3)</PresentationFormat>
  <Paragraphs>40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Wingdings 3</vt:lpstr>
      <vt:lpstr>Легкий дым</vt:lpstr>
      <vt:lpstr> Основы проектирования городских дорог и улиц</vt:lpstr>
      <vt:lpstr>ОПГДиУ Тема 9 Лекция 13  </vt:lpstr>
      <vt:lpstr>Основные задачи:</vt:lpstr>
      <vt:lpstr>При вертикальной планировке территорий жилых кварталов и микрорайонов осуществляется: </vt:lpstr>
      <vt:lpstr>Презентация PowerPoint</vt:lpstr>
      <vt:lpstr>Презентация PowerPoint</vt:lpstr>
      <vt:lpstr>Презентация PowerPoint</vt:lpstr>
      <vt:lpstr>Наиболее часто вертикальная планировка ведется в такой последовательности: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задачи вертикальной планировки территорий зеленых насаждений 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88</cp:revision>
  <dcterms:created xsi:type="dcterms:W3CDTF">2014-09-03T06:40:38Z</dcterms:created>
  <dcterms:modified xsi:type="dcterms:W3CDTF">2021-12-23T08:51:04Z</dcterms:modified>
</cp:coreProperties>
</file>